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76" r:id="rId5"/>
    <p:sldId id="274" r:id="rId6"/>
    <p:sldId id="272" r:id="rId7"/>
    <p:sldId id="277" r:id="rId8"/>
    <p:sldId id="275" r:id="rId9"/>
    <p:sldId id="259" r:id="rId10"/>
    <p:sldId id="269" r:id="rId11"/>
    <p:sldId id="270" r:id="rId12"/>
    <p:sldId id="271" r:id="rId13"/>
    <p:sldId id="278" r:id="rId14"/>
    <p:sldId id="279" r:id="rId15"/>
    <p:sldId id="260" r:id="rId16"/>
    <p:sldId id="262" r:id="rId17"/>
    <p:sldId id="263" r:id="rId18"/>
    <p:sldId id="265" r:id="rId19"/>
    <p:sldId id="268" r:id="rId20"/>
    <p:sldId id="264" r:id="rId21"/>
    <p:sldId id="266" r:id="rId22"/>
    <p:sldId id="267" r:id="rId23"/>
    <p:sldId id="280" r:id="rId24"/>
    <p:sldId id="281" r:id="rId25"/>
    <p:sldId id="285" r:id="rId26"/>
    <p:sldId id="286" r:id="rId27"/>
    <p:sldId id="282" r:id="rId28"/>
    <p:sldId id="284" r:id="rId2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3994E85-67D5-4203-A7E2-FC834B195875}" type="datetimeFigureOut">
              <a:rPr lang="zh-TW" altLang="en-US" smtClean="0"/>
              <a:t>2018/12/24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471F654-64C6-47EE-A199-874BE5BFEE4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89281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94E85-67D5-4203-A7E2-FC834B195875}" type="datetimeFigureOut">
              <a:rPr lang="zh-TW" altLang="en-US" smtClean="0"/>
              <a:t>2018/12/24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1F654-64C6-47EE-A199-874BE5BFEE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2776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94E85-67D5-4203-A7E2-FC834B195875}" type="datetimeFigureOut">
              <a:rPr lang="zh-TW" altLang="en-US" smtClean="0"/>
              <a:t>2018/12/24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1F654-64C6-47EE-A199-874BE5BFEE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94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94E85-67D5-4203-A7E2-FC834B195875}" type="datetimeFigureOut">
              <a:rPr lang="zh-TW" altLang="en-US" smtClean="0"/>
              <a:t>2018/12/24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1F654-64C6-47EE-A199-874BE5BFEE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075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3994E85-67D5-4203-A7E2-FC834B195875}" type="datetimeFigureOut">
              <a:rPr lang="zh-TW" altLang="en-US" smtClean="0"/>
              <a:t>2018/12/24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471F654-64C6-47EE-A199-874BE5BFEE41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121374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94E85-67D5-4203-A7E2-FC834B195875}" type="datetimeFigureOut">
              <a:rPr lang="zh-TW" altLang="en-US" smtClean="0"/>
              <a:t>2018/12/24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1F654-64C6-47EE-A199-874BE5BFEE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554840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94E85-67D5-4203-A7E2-FC834B195875}" type="datetimeFigureOut">
              <a:rPr lang="zh-TW" altLang="en-US" smtClean="0"/>
              <a:t>2018/12/24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1F654-64C6-47EE-A199-874BE5BFEE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436967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94E85-67D5-4203-A7E2-FC834B195875}" type="datetimeFigureOut">
              <a:rPr lang="zh-TW" altLang="en-US" smtClean="0"/>
              <a:t>2018/12/24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1F654-64C6-47EE-A199-874BE5BFEE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5678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94E85-67D5-4203-A7E2-FC834B195875}" type="datetimeFigureOut">
              <a:rPr lang="zh-TW" altLang="en-US" smtClean="0"/>
              <a:t>2018/12/24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1F654-64C6-47EE-A199-874BE5BFEE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4352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83994E85-67D5-4203-A7E2-FC834B195875}" type="datetimeFigureOut">
              <a:rPr lang="zh-TW" altLang="en-US" smtClean="0"/>
              <a:t>2018/12/24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6471F654-64C6-47EE-A199-874BE5BFEE4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618159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83994E85-67D5-4203-A7E2-FC834B195875}" type="datetimeFigureOut">
              <a:rPr lang="zh-TW" altLang="en-US" smtClean="0"/>
              <a:t>2018/12/24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6471F654-64C6-47EE-A199-874BE5BFEE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747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3994E85-67D5-4203-A7E2-FC834B195875}" type="datetimeFigureOut">
              <a:rPr lang="zh-TW" altLang="en-US" smtClean="0"/>
              <a:t>2018/12/24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471F654-64C6-47EE-A199-874BE5BFEE4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29746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R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215045" y="5812971"/>
            <a:ext cx="8045373" cy="908504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紐約計程車分析</a:t>
            </a:r>
            <a:endParaRPr lang="en-US" altLang="zh-TW" dirty="0" smtClean="0"/>
          </a:p>
          <a:p>
            <a:r>
              <a:rPr lang="zh-TW" altLang="en-US" dirty="0" smtClean="0"/>
              <a:t>徐子軒、張澤炘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066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+mn-ea"/>
                <a:ea typeface="+mn-ea"/>
              </a:rPr>
              <a:t>雨天</a:t>
            </a:r>
            <a:endParaRPr lang="zh-TW" altLang="en-US" dirty="0">
              <a:latin typeface="+mn-ea"/>
              <a:ea typeface="+mn-ea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149" y="-1"/>
            <a:ext cx="6757851" cy="6757851"/>
          </a:xfrm>
        </p:spPr>
      </p:pic>
      <p:sp>
        <p:nvSpPr>
          <p:cNvPr id="3" name="矩形 2"/>
          <p:cNvSpPr/>
          <p:nvPr/>
        </p:nvSpPr>
        <p:spPr>
          <a:xfrm>
            <a:off x="95795" y="4793456"/>
            <a:ext cx="6096000" cy="147732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ggplot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addweatherdata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aes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(x=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pickup_day,color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=I(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"White"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)))+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geom_histogram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aes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(fill=precipitation&gt;0.00))+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scale_fill_manual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(values = c(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"tomato"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"deepskyblue2"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),name=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zh-TW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是否雨天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203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+mn-ea"/>
                <a:ea typeface="+mn-ea"/>
              </a:rPr>
              <a:t>溫度</a:t>
            </a:r>
            <a:endParaRPr lang="zh-TW" altLang="en-US" dirty="0">
              <a:latin typeface="+mn-ea"/>
              <a:ea typeface="+mn-ea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897" y="-1"/>
            <a:ext cx="6810103" cy="6810103"/>
          </a:xfrm>
        </p:spPr>
      </p:pic>
      <p:sp>
        <p:nvSpPr>
          <p:cNvPr id="3" name="矩形 2"/>
          <p:cNvSpPr/>
          <p:nvPr/>
        </p:nvSpPr>
        <p:spPr>
          <a:xfrm>
            <a:off x="108857" y="4832645"/>
            <a:ext cx="6096000" cy="147732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ggplot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addweatherdata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aes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(x=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pickup_day,color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=I(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"White"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)))+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scale_fill_manual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(values = c(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"tomato"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"deepskyblue2"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),name=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zh-TW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是否舒適溫度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geom_histogram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aes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(fill=temperature&lt;20))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917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  <a:ea typeface="+mn-ea"/>
              </a:rPr>
              <a:t>濕度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149" y="-1"/>
            <a:ext cx="6757851" cy="6757851"/>
          </a:xfrm>
        </p:spPr>
      </p:pic>
      <p:sp>
        <p:nvSpPr>
          <p:cNvPr id="5" name="矩形 4"/>
          <p:cNvSpPr/>
          <p:nvPr/>
        </p:nvSpPr>
        <p:spPr>
          <a:xfrm>
            <a:off x="244839" y="4529521"/>
            <a:ext cx="5189310" cy="203132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ggplot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addweatherdata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aes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(x=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pickup_day,color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=I(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"White"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)))+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scale_fill_manual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(values = c(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"tomato"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"deepskyblue2"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),name=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zh-TW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是否舒適濕度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geom_histogram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aes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(fill= 30&lt;=precipitation&amp;&amp;precipitation&lt;=60))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185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+mn-ea"/>
                <a:ea typeface="+mn-ea"/>
              </a:rPr>
              <a:t>結論</a:t>
            </a:r>
            <a:endParaRPr lang="zh-TW" altLang="en-US" dirty="0">
              <a:latin typeface="+mn-ea"/>
              <a:ea typeface="+mn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天氣不會影響搭車人數</a:t>
            </a:r>
            <a:endParaRPr lang="en-US" altLang="zh-TW" sz="4000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r>
              <a:rPr lang="zh-TW" alt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猜測原因為每天搭車的固定班底不會因天氣而有所改變。</a:t>
            </a:r>
            <a:endParaRPr lang="zh-TW" altLang="en-US" sz="40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9289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  <a:ea typeface="+mn-ea"/>
              </a:rPr>
              <a:t>如何獲得最多的小費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068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+mn-ea"/>
                <a:ea typeface="+mn-ea"/>
              </a:rPr>
              <a:t>猜測</a:t>
            </a:r>
            <a:endParaRPr lang="zh-TW" altLang="en-US" dirty="0">
              <a:latin typeface="+mn-ea"/>
              <a:ea typeface="+mn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猜乘車人數越多小費愈多</a:t>
            </a:r>
            <a:endParaRPr lang="en-US" altLang="zh-TW" sz="4000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r>
              <a:rPr lang="zh-TW" alt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晚班小費較多</a:t>
            </a:r>
            <a:endParaRPr lang="en-US" altLang="zh-TW" sz="4000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r>
              <a:rPr lang="zh-TW" alt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乘車距離愈長小費愈多</a:t>
            </a:r>
            <a:endParaRPr lang="zh-TW" altLang="en-US" sz="40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0937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+mn-ea"/>
                <a:ea typeface="+mn-ea"/>
              </a:rPr>
              <a:t>小費分佈</a:t>
            </a:r>
            <a:endParaRPr lang="zh-TW" altLang="en-US" dirty="0">
              <a:latin typeface="+mn-ea"/>
              <a:ea typeface="+mn-ea"/>
            </a:endParaRP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137" y="75198"/>
            <a:ext cx="6721545" cy="6721545"/>
          </a:xfrm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789159"/>
              </p:ext>
            </p:extLst>
          </p:nvPr>
        </p:nvGraphicFramePr>
        <p:xfrm>
          <a:off x="232047" y="4462304"/>
          <a:ext cx="6665141" cy="1778091"/>
        </p:xfrm>
        <a:graphic>
          <a:graphicData uri="http://schemas.openxmlformats.org/drawingml/2006/table">
            <a:tbl>
              <a:tblPr/>
              <a:tblGrid>
                <a:gridCol w="6665141">
                  <a:extLst>
                    <a:ext uri="{9D8B030D-6E8A-4147-A177-3AD203B41FA5}">
                      <a16:colId xmlns:a16="http://schemas.microsoft.com/office/drawing/2014/main" val="134115903"/>
                    </a:ext>
                  </a:extLst>
                </a:gridCol>
              </a:tblGrid>
              <a:tr h="177809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filter(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addweatherdata,tip_amount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!=0)%&gt;%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ggplot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()+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geom_density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aes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(x=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tip_amount,color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=I(</a:t>
                      </a:r>
                      <a:r>
                        <a:rPr lang="en-US" sz="1800" b="0" i="0" u="none" strike="noStrike" dirty="0">
                          <a:solidFill>
                            <a:srgbClr val="A31515"/>
                          </a:solidFill>
                          <a:effectLst/>
                          <a:latin typeface="Consolas" panose="020B0609020204030204" pitchFamily="49" charset="0"/>
                        </a:rPr>
                        <a:t>"brown3"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)))+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xlim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(0,25)+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geom_vline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aes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xintercept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=mean(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tip_amount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)),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color=</a:t>
                      </a:r>
                      <a:r>
                        <a:rPr lang="en-US" sz="1800" b="0" i="0" u="none" strike="noStrike" dirty="0">
                          <a:solidFill>
                            <a:srgbClr val="A31515"/>
                          </a:solidFill>
                          <a:effectLst/>
                          <a:latin typeface="Consolas" panose="020B0609020204030204" pitchFamily="49" charset="0"/>
                        </a:rPr>
                        <a:t>"blue"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linetype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b="0" i="0" u="none" strike="noStrike" dirty="0">
                          <a:solidFill>
                            <a:srgbClr val="A31515"/>
                          </a:solidFill>
                          <a:effectLst/>
                          <a:latin typeface="Consolas" panose="020B0609020204030204" pitchFamily="49" charset="0"/>
                        </a:rPr>
                        <a:t>"dashed"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size=1)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284675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250950" y="2539911"/>
            <a:ext cx="798320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78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75" y="0"/>
            <a:ext cx="6638812" cy="6638812"/>
          </a:xfrm>
        </p:spPr>
      </p:pic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439657"/>
              </p:ext>
            </p:extLst>
          </p:nvPr>
        </p:nvGraphicFramePr>
        <p:xfrm>
          <a:off x="287383" y="4091988"/>
          <a:ext cx="10881360" cy="2047240"/>
        </p:xfrm>
        <a:graphic>
          <a:graphicData uri="http://schemas.openxmlformats.org/drawingml/2006/table">
            <a:tbl>
              <a:tblPr/>
              <a:tblGrid>
                <a:gridCol w="10881360">
                  <a:extLst>
                    <a:ext uri="{9D8B030D-6E8A-4147-A177-3AD203B41FA5}">
                      <a16:colId xmlns:a16="http://schemas.microsoft.com/office/drawing/2014/main" val="2449585460"/>
                    </a:ext>
                  </a:extLst>
                </a:gridCol>
              </a:tblGrid>
              <a:tr h="197537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filter(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addweatherdata,tip_amount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!=0)%&gt;%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ggplot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()+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geom_density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aes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(x=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tip_amount,color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passenger_count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&gt;mean(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passenger_count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)))+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xlim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(0,25)+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scale_color_manual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(values = c(</a:t>
                      </a:r>
                      <a:r>
                        <a:rPr lang="en-US" sz="1800" b="0" i="0" u="none" strike="noStrike" dirty="0">
                          <a:solidFill>
                            <a:srgbClr val="A31515"/>
                          </a:solidFill>
                          <a:effectLst/>
                          <a:latin typeface="Consolas" panose="020B0609020204030204" pitchFamily="49" charset="0"/>
                        </a:rPr>
                        <a:t>"firebrick2"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800" b="0" i="0" u="none" strike="noStrike" dirty="0">
                          <a:solidFill>
                            <a:srgbClr val="A31515"/>
                          </a:solidFill>
                          <a:effectLst/>
                          <a:latin typeface="Consolas" panose="020B0609020204030204" pitchFamily="49" charset="0"/>
                        </a:rPr>
                        <a:t>"deepskyblue2"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),name=</a:t>
                      </a:r>
                      <a:r>
                        <a:rPr lang="en-US" sz="1800" b="0" i="0" u="none" strike="noStrike" dirty="0">
                          <a:solidFill>
                            <a:srgbClr val="A31515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zh-TW" altLang="en-US" sz="1800" b="0" i="0" u="none" strike="noStrike" dirty="0">
                          <a:solidFill>
                            <a:srgbClr val="A31515"/>
                          </a:solidFill>
                          <a:effectLst/>
                          <a:latin typeface="Consolas" panose="020B0609020204030204" pitchFamily="49" charset="0"/>
                        </a:rPr>
                        <a:t>是否大於平均乘客數</a:t>
                      </a:r>
                      <a:r>
                        <a:rPr lang="en-US" altLang="zh-TW" sz="1800" b="0" i="0" u="none" strike="noStrike" dirty="0">
                          <a:solidFill>
                            <a:srgbClr val="A31515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)+</a:t>
                      </a:r>
                      <a:b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geom_vline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aes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xintercept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=mean(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tip_amount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)),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color=</a:t>
                      </a:r>
                      <a:r>
                        <a:rPr lang="en-US" sz="1800" b="0" i="0" u="none" strike="noStrike" dirty="0">
                          <a:solidFill>
                            <a:srgbClr val="A31515"/>
                          </a:solidFill>
                          <a:effectLst/>
                          <a:latin typeface="Consolas" panose="020B0609020204030204" pitchFamily="49" charset="0"/>
                        </a:rPr>
                        <a:t>"blue"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linetype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b="0" i="0" u="none" strike="noStrike" dirty="0">
                          <a:solidFill>
                            <a:srgbClr val="A31515"/>
                          </a:solidFill>
                          <a:effectLst/>
                          <a:latin typeface="Consolas" panose="020B0609020204030204" pitchFamily="49" charset="0"/>
                        </a:rPr>
                        <a:t>"dashed"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size=1)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991488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250950" y="29225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82593" y="328290"/>
            <a:ext cx="10178322" cy="1492132"/>
          </a:xfrm>
        </p:spPr>
        <p:txBody>
          <a:bodyPr/>
          <a:lstStyle/>
          <a:p>
            <a:r>
              <a:rPr lang="zh-TW" altLang="en-US" dirty="0" smtClean="0">
                <a:latin typeface="+mn-ea"/>
                <a:ea typeface="+mn-ea"/>
              </a:rPr>
              <a:t>乘車人數與小費</a:t>
            </a:r>
            <a:endParaRPr lang="zh-TW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6225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+mn-ea"/>
                <a:ea typeface="+mn-ea"/>
              </a:rPr>
              <a:t>夜車</a:t>
            </a:r>
            <a:endParaRPr lang="zh-TW" altLang="en-US" dirty="0">
              <a:latin typeface="+mn-ea"/>
              <a:ea typeface="+mn-ea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823" y="231956"/>
            <a:ext cx="6742611" cy="6742611"/>
          </a:xfrm>
        </p:spPr>
      </p:pic>
      <p:sp>
        <p:nvSpPr>
          <p:cNvPr id="12" name="文字方塊 11"/>
          <p:cNvSpPr txBox="1"/>
          <p:nvPr/>
        </p:nvSpPr>
        <p:spPr>
          <a:xfrm>
            <a:off x="130628" y="4585062"/>
            <a:ext cx="10076798" cy="20313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filter(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addweatherdata,tip_amount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!=0)%&gt;%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ggplot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geom_density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aes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(x=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tip_amount,color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dropoff_hour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==c(0,1,2,3,4,5)))+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xlim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(0,25)+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scale_color_manual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(values = c(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"firebrick2"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"deepskyblue2"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),name=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zh-TW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是否開夜車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geom_vline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aes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xintercept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=mean(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tip_amount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)),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color=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"blue"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linetype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"dashed"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 size=1)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5234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0" y="0"/>
            <a:ext cx="6769440" cy="6769440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+mn-ea"/>
                <a:ea typeface="+mn-ea"/>
              </a:rPr>
              <a:t>旅程距離和小費</a:t>
            </a:r>
            <a:endParaRPr lang="zh-TW" altLang="en-US" dirty="0">
              <a:latin typeface="+mn-ea"/>
              <a:ea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6649" y="3891953"/>
            <a:ext cx="7892322" cy="258532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filter(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addweatherdata,tip_amount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!=0)%&gt;%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ggplot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geom_density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aes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(x=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tip_amount,color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trip_distance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&gt;mean(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trip_distance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)))+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xlim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(0,25)+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scale_color_manual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(values = c(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"firebrick2"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"deepskyblue2"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),name=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zh-TW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是否大於平均旅程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geom_vline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aes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xintercept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=mean(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tip_amount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)),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color=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"blue"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linetype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"dashed"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 size=1)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29634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+mn-ea"/>
                <a:ea typeface="+mn-ea"/>
              </a:rPr>
              <a:t>資料分析的步驟</a:t>
            </a:r>
            <a:endParaRPr lang="zh-TW" altLang="en-US" dirty="0">
              <a:latin typeface="+mn-ea"/>
              <a:ea typeface="+mn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整理</a:t>
            </a:r>
            <a:r>
              <a:rPr lang="zh-TW" alt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資料</a:t>
            </a:r>
            <a:endParaRPr lang="en-US" altLang="zh-TW" sz="4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TW" alt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觀</a:t>
            </a:r>
            <a:r>
              <a:rPr lang="zh-TW" alt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查資料</a:t>
            </a:r>
            <a:endParaRPr lang="en-US" altLang="zh-TW" sz="4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TW" alt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猜測原因</a:t>
            </a:r>
            <a:endParaRPr lang="en-US" altLang="zh-TW" sz="4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TW" alt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作圖</a:t>
            </a:r>
            <a:r>
              <a:rPr lang="zh-TW" alt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看相關性</a:t>
            </a:r>
            <a:endParaRPr lang="zh-TW" alt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17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3" y="-17416"/>
            <a:ext cx="6875416" cy="6875416"/>
          </a:xfrm>
        </p:spPr>
      </p:pic>
      <p:sp>
        <p:nvSpPr>
          <p:cNvPr id="5" name="文字方塊 4"/>
          <p:cNvSpPr txBox="1"/>
          <p:nvPr/>
        </p:nvSpPr>
        <p:spPr>
          <a:xfrm>
            <a:off x="158931" y="4178250"/>
            <a:ext cx="6516528" cy="230832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h &lt;-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group_by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addweatherdata,pickup_hour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)%&gt;%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summarise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(mean(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tip_amount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 na.rm =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TRUE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names(h)&lt;-c(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"hour"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 err="1">
                <a:solidFill>
                  <a:srgbClr val="A31515"/>
                </a:solidFill>
                <a:latin typeface="Consolas" panose="020B0609020204030204" pitchFamily="49" charset="0"/>
              </a:rPr>
              <a:t>tip_avg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ggplot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h,aes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(x=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hour,y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tip_avg,color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=I(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"brown3"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)))+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geom_line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geom_point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zh-TW" alt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250950" y="3349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+mn-ea"/>
                <a:ea typeface="+mn-ea"/>
              </a:rPr>
              <a:t>什麼時候小費最多</a:t>
            </a:r>
            <a:endParaRPr lang="zh-TW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029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646" y="0"/>
            <a:ext cx="6862354" cy="6862354"/>
          </a:xfrm>
        </p:spPr>
      </p:pic>
      <p:sp>
        <p:nvSpPr>
          <p:cNvPr id="5" name="文字方塊 4"/>
          <p:cNvSpPr txBox="1"/>
          <p:nvPr/>
        </p:nvSpPr>
        <p:spPr>
          <a:xfrm>
            <a:off x="117566" y="4598126"/>
            <a:ext cx="7782900" cy="20313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j&lt;-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group_by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addweatherdata,pickup_hour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)%&gt;%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summarise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(mean(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trip_distance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 na.rm =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TRUE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names(j)&lt;-c(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"hour"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 err="1">
                <a:solidFill>
                  <a:srgbClr val="A31515"/>
                </a:solidFill>
                <a:latin typeface="Consolas" panose="020B0609020204030204" pitchFamily="49" charset="0"/>
              </a:rPr>
              <a:t>trip_distance_avg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ggplot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j,aes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(x=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hour,y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trip_distance_avg,color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=I(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"brown3"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)))+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geom_line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geom_point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+mn-ea"/>
                <a:ea typeface="+mn-ea"/>
              </a:rPr>
              <a:t>什麼時候開最少</a:t>
            </a:r>
            <a:endParaRPr lang="zh-TW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6969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+mn-ea"/>
                <a:ea typeface="+mn-ea"/>
              </a:rPr>
              <a:t>最賺的時間</a:t>
            </a:r>
            <a:endParaRPr lang="zh-TW" altLang="en-US" dirty="0">
              <a:latin typeface="+mn-ea"/>
              <a:ea typeface="+mn-ea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60" y="0"/>
            <a:ext cx="6797040" cy="6797040"/>
          </a:xfrm>
        </p:spPr>
      </p:pic>
      <p:sp>
        <p:nvSpPr>
          <p:cNvPr id="5" name="文字方塊 4"/>
          <p:cNvSpPr txBox="1"/>
          <p:nvPr/>
        </p:nvSpPr>
        <p:spPr>
          <a:xfrm>
            <a:off x="164677" y="5020966"/>
            <a:ext cx="7023076" cy="147732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k&lt;-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left_join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h,j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k&lt;-mutate(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k,perMileTip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tip_avg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trip_distance_avg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ggplot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k,aes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(x=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hour,y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perMileTip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,,color=I(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"brown3"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)))+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geom_line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geom_point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684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+mn-ea"/>
                <a:ea typeface="+mn-ea"/>
              </a:rPr>
              <a:t>結論</a:t>
            </a:r>
            <a:endParaRPr lang="zh-TW" altLang="en-US" dirty="0">
              <a:latin typeface="+mn-ea"/>
              <a:ea typeface="+mn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 smtClean="0">
                <a:latin typeface="+mn-ea"/>
              </a:rPr>
              <a:t>小費的分佈圖得出搭遠距離的旅客會給比較多的小費</a:t>
            </a:r>
            <a:endParaRPr lang="en-US" altLang="zh-TW" sz="2800" dirty="0" smtClean="0">
              <a:latin typeface="+mn-ea"/>
            </a:endParaRPr>
          </a:p>
          <a:p>
            <a:r>
              <a:rPr lang="zh-TW" altLang="en-US" sz="2800" dirty="0" smtClean="0">
                <a:latin typeface="+mn-ea"/>
              </a:rPr>
              <a:t>乘客不會因人數較多而多給小費，猜測是多用信用卡付費比較不會一起收錢。</a:t>
            </a:r>
            <a:endParaRPr lang="en-US" altLang="zh-TW" sz="2800" dirty="0" smtClean="0">
              <a:latin typeface="+mn-ea"/>
            </a:endParaRPr>
          </a:p>
          <a:p>
            <a:r>
              <a:rPr lang="zh-TW" altLang="en-US" sz="2800" dirty="0" smtClean="0">
                <a:latin typeface="+mn-ea"/>
              </a:rPr>
              <a:t>連距離一起考慮</a:t>
            </a:r>
            <a:r>
              <a:rPr lang="en-US" altLang="zh-TW" sz="2800" dirty="0" smtClean="0">
                <a:latin typeface="+mn-ea"/>
              </a:rPr>
              <a:t>8</a:t>
            </a:r>
            <a:r>
              <a:rPr lang="zh-TW" altLang="en-US" sz="2800" dirty="0" smtClean="0">
                <a:latin typeface="+mn-ea"/>
              </a:rPr>
              <a:t>點上車的乘客最划算。</a:t>
            </a:r>
            <a:endParaRPr lang="en-US" altLang="zh-TW" sz="2800" dirty="0" smtClean="0">
              <a:latin typeface="+mn-ea"/>
            </a:endParaRPr>
          </a:p>
          <a:p>
            <a:endParaRPr lang="zh-TW" altLang="en-US" sz="2800" dirty="0">
              <a:latin typeface="+mn-ea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120" y="1570945"/>
            <a:ext cx="5287055" cy="528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6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TW" altLang="en-US" sz="8000" dirty="0">
              <a:latin typeface="+mn-ea"/>
              <a:ea typeface="+mn-ea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321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猜測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496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099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結論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65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5400" dirty="0"/>
              <a:t>未能做到的部分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從機場出的車和入的車小費差別</a:t>
            </a:r>
            <a:endParaRPr lang="en-US" altLang="zh-TW" sz="4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TW" alt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觀光客和在地人的小費差別</a:t>
            </a:r>
            <a:endParaRPr lang="en-US" altLang="zh-TW" sz="4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TW" alt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乘客的分類（上班族、觀光客、要出國的人）</a:t>
            </a:r>
            <a:endParaRPr lang="en-US" altLang="zh-TW" sz="4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zh-TW" alt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02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+mn-ea"/>
                <a:ea typeface="+mn-ea"/>
              </a:rPr>
              <a:t>資料整理</a:t>
            </a:r>
            <a:endParaRPr lang="zh-TW" altLang="en-US" dirty="0">
              <a:latin typeface="+mn-ea"/>
              <a:ea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0084" y="4381188"/>
            <a:ext cx="6910430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cleandata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&lt;- mutate(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data,pickup_day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as.integer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(substring(tpep_pickup_datetime,9,10),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formate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"%2d"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addweatherdata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&lt;-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left_join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(x=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cleandata,y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humidity,by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 err="1">
                <a:solidFill>
                  <a:srgbClr val="A31515"/>
                </a:solidFill>
                <a:latin typeface="Consolas" panose="020B0609020204030204" pitchFamily="49" charset="0"/>
              </a:rPr>
              <a:t>pickup_day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470084" y="1795865"/>
            <a:ext cx="6910430" cy="258532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humidity &lt;-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read.table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 err="1">
                <a:solidFill>
                  <a:srgbClr val="A31515"/>
                </a:solidFill>
                <a:latin typeface="Consolas" panose="020B0609020204030204" pitchFamily="49" charset="0"/>
              </a:rPr>
              <a:t>humidity.txt"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,header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dirty="0" err="1">
                <a:solidFill>
                  <a:srgbClr val="A31515"/>
                </a:solidFill>
                <a:latin typeface="Consolas" panose="020B0609020204030204" pitchFamily="49" charset="0"/>
              </a:rPr>
              <a:t>F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,sep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data&lt;- read.csv(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 err="1">
                <a:solidFill>
                  <a:srgbClr val="A31515"/>
                </a:solidFill>
                <a:latin typeface="Consolas" panose="020B0609020204030204" pitchFamily="49" charset="0"/>
              </a:rPr>
              <a:t>sample.csv"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,header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dirty="0" err="1">
                <a:solidFill>
                  <a:srgbClr val="A31515"/>
                </a:solidFill>
                <a:latin typeface="Consolas" panose="020B0609020204030204" pitchFamily="49" charset="0"/>
              </a:rPr>
              <a:t>T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,sep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names(humidity)&lt;-c(1:30)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humidity&lt;-t(humidity)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humidity&lt;-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data.frame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(humidity)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humidity&lt;-mutate(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humidity,day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=c(1:30))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names(humidity)&lt;-c(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"humidity"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 err="1">
                <a:solidFill>
                  <a:srgbClr val="A31515"/>
                </a:solidFill>
                <a:latin typeface="Consolas" panose="020B0609020204030204" pitchFamily="49" charset="0"/>
              </a:rPr>
              <a:t>pickup_day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7380515" y="1685109"/>
            <a:ext cx="1998616" cy="600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humidity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9666514" y="1682439"/>
            <a:ext cx="1998616" cy="603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data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7380514" y="2286001"/>
            <a:ext cx="966651" cy="502080"/>
          </a:xfrm>
          <a:prstGeom prst="rect">
            <a:avLst/>
          </a:prstGeom>
          <a:solidFill>
            <a:srgbClr val="00B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</a:rPr>
              <a:t>humidity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347167" y="2286001"/>
            <a:ext cx="1031963" cy="502080"/>
          </a:xfrm>
          <a:prstGeom prst="rect">
            <a:avLst/>
          </a:prstGeom>
          <a:solidFill>
            <a:srgbClr val="00B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bg1"/>
                </a:solidFill>
                <a:latin typeface="Consolas" panose="020B0609020204030204" pitchFamily="49" charset="0"/>
              </a:rPr>
              <a:t>pickup_day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666513" y="2291693"/>
            <a:ext cx="1031963" cy="502080"/>
          </a:xfrm>
          <a:prstGeom prst="rect">
            <a:avLst/>
          </a:prstGeom>
          <a:solidFill>
            <a:srgbClr val="00B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bg1"/>
                </a:solidFill>
                <a:latin typeface="Consolas" panose="020B0609020204030204" pitchFamily="49" charset="0"/>
              </a:rPr>
              <a:t>pickup_day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633164" y="2286001"/>
            <a:ext cx="1031963" cy="502080"/>
          </a:xfrm>
          <a:prstGeom prst="rect">
            <a:avLst/>
          </a:prstGeom>
          <a:solidFill>
            <a:srgbClr val="00B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Consolas" panose="020B0609020204030204" pitchFamily="49" charset="0"/>
              </a:rPr>
              <a:t>……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20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  <a:ea typeface="+mn-ea"/>
              </a:rPr>
              <a:t>不同時間點的上下車趨勢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0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+mn-ea"/>
                <a:ea typeface="+mn-ea"/>
              </a:rPr>
              <a:t>猜測</a:t>
            </a:r>
            <a:endParaRPr lang="zh-TW" altLang="en-US" dirty="0">
              <a:latin typeface="+mn-ea"/>
              <a:ea typeface="+mn-ea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668" t="6056" r="30430" b="10297"/>
          <a:stretch/>
        </p:blipFill>
        <p:spPr>
          <a:xfrm>
            <a:off x="6165669" y="1673262"/>
            <a:ext cx="5564778" cy="4766727"/>
          </a:xfrm>
          <a:prstGeom prst="rect">
            <a:avLst/>
          </a:prstGeom>
        </p:spPr>
      </p:pic>
      <p:sp>
        <p:nvSpPr>
          <p:cNvPr id="5" name="內容版面配置區 2"/>
          <p:cNvSpPr txBox="1">
            <a:spLocks/>
          </p:cNvSpPr>
          <p:nvPr/>
        </p:nvSpPr>
        <p:spPr>
          <a:xfrm>
            <a:off x="1251678" y="2286001"/>
            <a:ext cx="5932893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機場會是個大熱點</a:t>
            </a:r>
            <a:endParaRPr lang="en-US" altLang="zh-TW" sz="3600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r>
              <a:rPr lang="zh-TW" alt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大部分都是機場的車</a:t>
            </a:r>
            <a:endParaRPr lang="zh-TW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0760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  <a:ea typeface="+mn-ea"/>
              </a:rPr>
              <a:t>不同時間點的上下車</a:t>
            </a:r>
            <a:r>
              <a:rPr lang="zh-TW" altLang="en-US" dirty="0" smtClean="0">
                <a:latin typeface="+mn-ea"/>
                <a:ea typeface="+mn-ea"/>
              </a:rPr>
              <a:t>趨勢</a:t>
            </a:r>
            <a:endParaRPr lang="zh-TW" altLang="en-US" dirty="0">
              <a:latin typeface="+mn-ea"/>
              <a:ea typeface="+mn-ea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77" y="1378129"/>
            <a:ext cx="5166362" cy="5166362"/>
          </a:xfrm>
        </p:spPr>
      </p:pic>
      <p:pic>
        <p:nvPicPr>
          <p:cNvPr id="5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040" y="1378129"/>
            <a:ext cx="5166362" cy="516636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4983" y="4826675"/>
            <a:ext cx="6096000" cy="2031325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ggmap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(map)+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geom_point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(data=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addweatherdata,aes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(x =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pickup_longitude,y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pickup_latitude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), alpha = 0.5, color =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"red"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  labs(title =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'Pickup hour {</a:t>
            </a:r>
            <a:r>
              <a:rPr lang="en-US" altLang="zh-TW" dirty="0" err="1">
                <a:solidFill>
                  <a:srgbClr val="A31515"/>
                </a:solidFill>
                <a:latin typeface="Consolas" panose="020B0609020204030204" pitchFamily="49" charset="0"/>
              </a:rPr>
              <a:t>frame_time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}'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 x =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'longitude'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 y =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'latitude'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transition_time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pickup_hour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3205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+mn-ea"/>
                <a:ea typeface="+mn-ea"/>
              </a:rPr>
              <a:t>結論</a:t>
            </a:r>
            <a:endParaRPr lang="zh-TW" altLang="en-US" dirty="0">
              <a:latin typeface="+mn-ea"/>
              <a:ea typeface="+mn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TW" altLang="en-US" sz="40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4460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  <a:ea typeface="+mn-ea"/>
              </a:rPr>
              <a:t>天氣</a:t>
            </a:r>
            <a:r>
              <a:rPr lang="zh-TW" altLang="en-US" dirty="0"/>
              <a:t>和載客量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040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+mn-ea"/>
                <a:ea typeface="+mn-ea"/>
              </a:rPr>
              <a:t>猜測和備註</a:t>
            </a:r>
            <a:endParaRPr lang="zh-TW" altLang="en-US" dirty="0">
              <a:latin typeface="+mn-ea"/>
              <a:ea typeface="+mn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猜測雨天會增加載客量</a:t>
            </a:r>
            <a:endParaRPr lang="en-US" altLang="zh-TW" sz="4000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r>
              <a:rPr lang="zh-TW" alt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天冷會增加載客</a:t>
            </a:r>
            <a:r>
              <a:rPr lang="zh-TW" alt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量</a:t>
            </a:r>
            <a:endParaRPr lang="en-US" altLang="zh-TW" sz="4000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r>
              <a:rPr lang="zh-TW" alt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根據維基百科</a:t>
            </a:r>
            <a:r>
              <a:rPr lang="en-US" altLang="zh-TW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2015-6</a:t>
            </a:r>
            <a:r>
              <a:rPr lang="zh-TW" alt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紐約沒有重大天災</a:t>
            </a:r>
            <a:endParaRPr lang="zh-TW" altLang="en-US" sz="40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9822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TM10001106[[fn=徽章]]</Template>
  <TotalTime>250</TotalTime>
  <Words>321</Words>
  <Application>Microsoft Office PowerPoint</Application>
  <PresentationFormat>寬螢幕</PresentationFormat>
  <Paragraphs>73</Paragraphs>
  <Slides>28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5" baseType="lpstr">
      <vt:lpstr>微軟正黑體</vt:lpstr>
      <vt:lpstr>新細明體</vt:lpstr>
      <vt:lpstr>Arial</vt:lpstr>
      <vt:lpstr>Consolas</vt:lpstr>
      <vt:lpstr>Gill Sans MT</vt:lpstr>
      <vt:lpstr>Impact</vt:lpstr>
      <vt:lpstr>Badge</vt:lpstr>
      <vt:lpstr>R</vt:lpstr>
      <vt:lpstr>資料分析的步驟</vt:lpstr>
      <vt:lpstr>資料整理</vt:lpstr>
      <vt:lpstr>不同時間點的上下車趨勢</vt:lpstr>
      <vt:lpstr>猜測</vt:lpstr>
      <vt:lpstr>不同時間點的上下車趨勢</vt:lpstr>
      <vt:lpstr>結論</vt:lpstr>
      <vt:lpstr>天氣和載客量</vt:lpstr>
      <vt:lpstr>猜測和備註</vt:lpstr>
      <vt:lpstr>雨天</vt:lpstr>
      <vt:lpstr>溫度</vt:lpstr>
      <vt:lpstr>濕度</vt:lpstr>
      <vt:lpstr>結論</vt:lpstr>
      <vt:lpstr>如何獲得最多的小費</vt:lpstr>
      <vt:lpstr>猜測</vt:lpstr>
      <vt:lpstr>小費分佈</vt:lpstr>
      <vt:lpstr>乘車人數與小費</vt:lpstr>
      <vt:lpstr>夜車</vt:lpstr>
      <vt:lpstr>旅程距離和小費</vt:lpstr>
      <vt:lpstr>什麼時候小費最多</vt:lpstr>
      <vt:lpstr>什麼時候開最少</vt:lpstr>
      <vt:lpstr>最賺的時間</vt:lpstr>
      <vt:lpstr>結論</vt:lpstr>
      <vt:lpstr>PowerPoint 簡報</vt:lpstr>
      <vt:lpstr>猜測</vt:lpstr>
      <vt:lpstr>PowerPoint 簡報</vt:lpstr>
      <vt:lpstr>結論</vt:lpstr>
      <vt:lpstr>未能做到的部分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</dc:title>
  <dc:creator>子軒 徐</dc:creator>
  <cp:lastModifiedBy>子軒 徐</cp:lastModifiedBy>
  <cp:revision>20</cp:revision>
  <dcterms:created xsi:type="dcterms:W3CDTF">2018-12-21T06:29:33Z</dcterms:created>
  <dcterms:modified xsi:type="dcterms:W3CDTF">2018-12-23T19:57:53Z</dcterms:modified>
</cp:coreProperties>
</file>